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82" r:id="rId5"/>
    <p:sldId id="371" r:id="rId6"/>
    <p:sldId id="372" r:id="rId7"/>
    <p:sldId id="373" r:id="rId8"/>
    <p:sldId id="375" r:id="rId9"/>
    <p:sldId id="374" r:id="rId10"/>
    <p:sldId id="376" r:id="rId11"/>
    <p:sldId id="377" r:id="rId12"/>
    <p:sldId id="378" r:id="rId13"/>
    <p:sldId id="354" r:id="rId14"/>
    <p:sldId id="361" r:id="rId15"/>
    <p:sldId id="296" r:id="rId16"/>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60" autoAdjust="0"/>
    <p:restoredTop sz="94631" autoAdjust="0"/>
  </p:normalViewPr>
  <p:slideViewPr>
    <p:cSldViewPr snapToGrid="0">
      <p:cViewPr varScale="1">
        <p:scale>
          <a:sx n="111" d="100"/>
          <a:sy n="111" d="100"/>
        </p:scale>
        <p:origin x="928" y="17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5016-8E69-002C-C1E1-060CC47745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FD407E4-CBC8-0759-51F8-D3FED32E187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F54ED01-723B-C8D4-D56F-D7FA869B651D}"/>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AC30096-87F3-A065-9669-087DBD4071F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52521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C38C6-A225-1FED-3DCB-AAE040AB72A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4AE80E3-50DA-3DB4-D6F5-54DEC6009EAC}"/>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6E929947-BF1C-61E1-32EE-FBFE72F9BC91}"/>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D0687C1-5B22-F129-B812-9BB716D94898}"/>
              </a:ext>
            </a:extLst>
          </p:cNvPr>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670437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7CCAF-6C8A-479C-50D3-5573042A799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1CF38F8-90B6-99C2-0B9A-13E46B85A4C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0BA0FDD-C405-B67B-8E4C-483BD626ABF7}"/>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3AE97597-1EA1-0DD5-5D94-0572216F5A8E}"/>
              </a:ext>
            </a:extLst>
          </p:cNvPr>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2930208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11</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12</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13 -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1636" y="877697"/>
            <a:ext cx="11566258" cy="5102605"/>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шаруашылықтар</a:t>
            </a:r>
            <a:r>
              <a:rPr lang="ru-RU" sz="1600" b="0" i="0" dirty="0">
                <a:solidFill>
                  <a:schemeClr val="tx1"/>
                </a:solidFill>
                <a:effectLst/>
                <a:latin typeface="Calibri" panose="020F0502020204030204" pitchFamily="34" charset="0"/>
                <a:cs typeface="Calibri" panose="020F0502020204030204" pitchFamily="34" charset="0"/>
              </a:rPr>
              <a:t> мен </a:t>
            </a:r>
            <a:r>
              <a:rPr lang="ru-RU" sz="1600" b="0" i="0" dirty="0" err="1">
                <a:solidFill>
                  <a:schemeClr val="tx1"/>
                </a:solidFill>
                <a:effectLst/>
                <a:latin typeface="Calibri" panose="020F0502020204030204" pitchFamily="34" charset="0"/>
                <a:cs typeface="Calibri" panose="020F0502020204030204" pitchFamily="34" charset="0"/>
              </a:rPr>
              <a:t>елді</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мекендердің</a:t>
            </a:r>
            <a:r>
              <a:rPr lang="ru-RU" sz="1600" b="0" i="0" dirty="0">
                <a:solidFill>
                  <a:schemeClr val="tx1"/>
                </a:solidFill>
                <a:effectLst/>
                <a:latin typeface="Calibri" panose="020F0502020204030204" pitchFamily="34" charset="0"/>
                <a:cs typeface="Calibri" panose="020F0502020204030204" pitchFamily="34" charset="0"/>
              </a:rPr>
              <a:t> су </a:t>
            </a:r>
            <a:r>
              <a:rPr lang="ru-RU" sz="1600" b="0" i="0" dirty="0" err="1">
                <a:solidFill>
                  <a:schemeClr val="tx1"/>
                </a:solidFill>
                <a:effectLst/>
                <a:latin typeface="Calibri" panose="020F0502020204030204" pitchFamily="34" charset="0"/>
                <a:cs typeface="Calibri" panose="020F0502020204030204" pitchFamily="34" charset="0"/>
              </a:rPr>
              <a:t>айдау</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қондырғыларын</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мелиоративтік</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жүйелерді</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автоматтандырумен</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танысу</a:t>
            </a:r>
            <a:r>
              <a:rPr lang="ru-RU" sz="1600" b="0" i="0" dirty="0">
                <a:solidFill>
                  <a:schemeClr val="tx1"/>
                </a:solidFill>
                <a:effectLst/>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қамтамасыз</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ету</a:t>
            </a:r>
            <a:r>
              <a:rPr lang="ru-RU" sz="1600" dirty="0">
                <a:solidFill>
                  <a:schemeClr val="tx1"/>
                </a:solidFill>
                <a:latin typeface="Calibri" panose="020F0502020204030204" pitchFamily="34" charset="0"/>
                <a:cs typeface="Calibri" panose="020F0502020204030204" pitchFamily="34" charset="0"/>
              </a:rPr>
              <a:t> мен </a:t>
            </a:r>
            <a:r>
              <a:rPr lang="ru-RU" sz="1600" dirty="0" err="1">
                <a:solidFill>
                  <a:schemeClr val="tx1"/>
                </a:solidFill>
                <a:latin typeface="Calibri" panose="020F0502020204030204" pitchFamily="34" charset="0"/>
                <a:cs typeface="Calibri" panose="020F0502020204030204" pitchFamily="34" charset="0"/>
              </a:rPr>
              <a:t>суаруды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зерттеу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жүйелеріне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жабдықтау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процестерінің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талаптары</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en-US" sz="1600" b="1"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13.1 Су </a:t>
            </a:r>
            <a:r>
              <a:rPr lang="ru-RU" sz="1600" b="1" dirty="0" err="1">
                <a:solidFill>
                  <a:schemeClr val="tx1"/>
                </a:solidFill>
                <a:latin typeface="Calibri" panose="020F0502020204030204" pitchFamily="34" charset="0"/>
                <a:cs typeface="Calibri" panose="020F0502020204030204" pitchFamily="34" charset="0"/>
              </a:rPr>
              <a:t>көздері</a:t>
            </a:r>
            <a:r>
              <a:rPr lang="ru-RU" sz="1600" b="1" dirty="0">
                <a:solidFill>
                  <a:schemeClr val="tx1"/>
                </a:solidFill>
                <a:latin typeface="Calibri" panose="020F0502020204030204" pitchFamily="34" charset="0"/>
                <a:cs typeface="Calibri" panose="020F0502020204030204" pitchFamily="34" charset="0"/>
              </a:rPr>
              <a:t> мен су </a:t>
            </a:r>
            <a:r>
              <a:rPr lang="ru-RU" sz="1600" b="1" dirty="0" err="1">
                <a:solidFill>
                  <a:schemeClr val="tx1"/>
                </a:solidFill>
                <a:latin typeface="Calibri" panose="020F0502020204030204" pitchFamily="34" charset="0"/>
                <a:cs typeface="Calibri" panose="020F0502020204030204" pitchFamily="34" charset="0"/>
              </a:rPr>
              <a:t>тарату</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жүйелеріне</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қарамастан</a:t>
            </a:r>
            <a:r>
              <a:rPr lang="ru-RU" sz="1600" b="1" dirty="0">
                <a:solidFill>
                  <a:schemeClr val="tx1"/>
                </a:solidFill>
                <a:latin typeface="Calibri" panose="020F0502020204030204" pitchFamily="34" charset="0"/>
                <a:cs typeface="Calibri" panose="020F0502020204030204" pitchFamily="34" charset="0"/>
              </a:rPr>
              <a:t> АБЖ-</a:t>
            </a:r>
            <a:r>
              <a:rPr lang="ru-RU" sz="1600" b="1" dirty="0" err="1">
                <a:solidFill>
                  <a:schemeClr val="tx1"/>
                </a:solidFill>
                <a:latin typeface="Calibri" panose="020F0502020204030204" pitchFamily="34" charset="0"/>
                <a:cs typeface="Calibri" panose="020F0502020204030204" pitchFamily="34" charset="0"/>
              </a:rPr>
              <a:t>ға</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арналған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сумен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жабдықтау</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процестерінің</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технологиялық</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талаптары</a:t>
            </a:r>
            <a:endParaRPr lang="ru-RU" sz="1600" b="1" dirty="0">
              <a:solidFill>
                <a:schemeClr val="tx1"/>
              </a:solidFill>
              <a:latin typeface="Calibri" panose="020F0502020204030204" pitchFamily="34" charset="0"/>
              <a:cs typeface="Calibri" panose="020F0502020204030204" pitchFamily="34" charset="0"/>
            </a:endParaRP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Суды </a:t>
            </a:r>
            <a:r>
              <a:rPr lang="ru-RU" sz="1600" dirty="0" err="1">
                <a:solidFill>
                  <a:schemeClr val="tx1"/>
                </a:solidFill>
                <a:latin typeface="Calibri" panose="020F0502020204030204" pitchFamily="34" charset="0"/>
                <a:cs typeface="Calibri" panose="020F0502020204030204" pitchFamily="34" charset="0"/>
              </a:rPr>
              <a:t>көтеру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тарату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қабылдағыштардан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тазарту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құрылыстарынан</a:t>
            </a:r>
            <a:r>
              <a:rPr lang="ru-RU" sz="1600" dirty="0">
                <a:solidFill>
                  <a:schemeClr val="tx1"/>
                </a:solidFill>
                <a:latin typeface="Calibri" panose="020F0502020204030204" pitchFamily="34" charset="0"/>
                <a:cs typeface="Calibri" panose="020F0502020204030204" pitchFamily="34" charset="0"/>
              </a:rPr>
              <a:t>, таза су </a:t>
            </a:r>
            <a:r>
              <a:rPr lang="ru-RU" sz="1600" dirty="0" err="1">
                <a:solidFill>
                  <a:schemeClr val="tx1"/>
                </a:solidFill>
                <a:latin typeface="Calibri" panose="020F0502020204030204" pitchFamily="34" charset="0"/>
                <a:cs typeface="Calibri" panose="020F0502020204030204" pitchFamily="34" charset="0"/>
              </a:rPr>
              <a:t>қоймаларынан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немесе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жабдықтау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желілерін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станцияларымен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қосуға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арналған</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мұнараларынан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тұратын</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айдау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қондырғылары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Ауыл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шаруашылығында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ортадан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тепкіш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осьтік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кеңінен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қозғалтқыштары</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моноблокта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орындалады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батырылады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диаметрі</a:t>
            </a:r>
            <a:r>
              <a:rPr lang="ru-RU" sz="1600" dirty="0">
                <a:solidFill>
                  <a:schemeClr val="tx1"/>
                </a:solidFill>
                <a:latin typeface="Calibri" panose="020F0502020204030204" pitchFamily="34" charset="0"/>
                <a:cs typeface="Calibri" panose="020F0502020204030204" pitchFamily="34" charset="0"/>
              </a:rPr>
              <a:t> 100...250 мм </a:t>
            </a:r>
            <a:r>
              <a:rPr lang="ru-RU" sz="1600" dirty="0" err="1">
                <a:solidFill>
                  <a:schemeClr val="tx1"/>
                </a:solidFill>
                <a:latin typeface="Calibri" panose="020F0502020204030204" pitchFamily="34" charset="0"/>
                <a:cs typeface="Calibri" panose="020F0502020204030204" pitchFamily="34" charset="0"/>
              </a:rPr>
              <a:t>құбырлы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ұңғымаларға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суасты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немесе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бетіне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орналастырылады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Ұңғыманың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үстінде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орналасқан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қозғалтқыштары</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суасты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сорғылары</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Бұл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артезиандық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деп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аталады</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Ашық</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қоймаларынан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шахта </a:t>
            </a:r>
            <a:r>
              <a:rPr lang="ru-RU" sz="1600" dirty="0" err="1">
                <a:solidFill>
                  <a:schemeClr val="tx1"/>
                </a:solidFill>
                <a:latin typeface="Calibri" panose="020F0502020204030204" pitchFamily="34" charset="0"/>
                <a:cs typeface="Calibri" panose="020F0502020204030204" pitchFamily="34" charset="0"/>
              </a:rPr>
              <a:t>ұңғымаларынан</a:t>
            </a:r>
            <a:r>
              <a:rPr lang="ru-RU" sz="1600" dirty="0">
                <a:solidFill>
                  <a:schemeClr val="tx1"/>
                </a:solidFill>
                <a:latin typeface="Calibri" panose="020F0502020204030204" pitchFamily="34" charset="0"/>
                <a:cs typeface="Calibri" panose="020F0502020204030204" pitchFamily="34" charset="0"/>
              </a:rPr>
              <a:t> суды </a:t>
            </a:r>
            <a:r>
              <a:rPr lang="ru-RU" sz="1600" dirty="0" err="1">
                <a:solidFill>
                  <a:schemeClr val="tx1"/>
                </a:solidFill>
                <a:latin typeface="Calibri" panose="020F0502020204030204" pitchFamily="34" charset="0"/>
                <a:cs typeface="Calibri" panose="020F0502020204030204" pitchFamily="34" charset="0"/>
              </a:rPr>
              <a:t>көтеру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жүзбелі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ортадан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тепкіш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a:t>
            </a:r>
            <a:r>
              <a:rPr lang="ru-RU" sz="1600" dirty="0">
                <a:solidFill>
                  <a:schemeClr val="tx1"/>
                </a:solidFill>
                <a:latin typeface="Calibri" panose="020F0502020204030204" pitchFamily="34" charset="0"/>
                <a:cs typeface="Calibri" panose="020F0502020204030204" pitchFamily="34" charset="0"/>
              </a:rPr>
              <a:t> да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Электромагниттік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діріл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жетегі</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оң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ығысу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кеңінен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Бұл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сорғылардың</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беруі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төмен</a:t>
            </a:r>
            <a:r>
              <a:rPr lang="ru-RU" sz="1600" dirty="0">
                <a:solidFill>
                  <a:schemeClr val="tx1"/>
                </a:solidFill>
                <a:latin typeface="Calibri" panose="020F0502020204030204" pitchFamily="34" charset="0"/>
                <a:cs typeface="Calibri" panose="020F0502020204030204" pitchFamily="34" charset="0"/>
              </a:rPr>
              <a:t> (20 м </a:t>
            </a:r>
            <a:r>
              <a:rPr lang="ru-RU" sz="1600" dirty="0" err="1">
                <a:solidFill>
                  <a:schemeClr val="tx1"/>
                </a:solidFill>
                <a:latin typeface="Calibri" panose="020F0502020204030204" pitchFamily="34" charset="0"/>
                <a:cs typeface="Calibri" panose="020F0502020204030204" pitchFamily="34" charset="0"/>
              </a:rPr>
              <a:t>биіктікте</a:t>
            </a:r>
            <a:r>
              <a:rPr lang="ru-RU" sz="1600" dirty="0">
                <a:solidFill>
                  <a:schemeClr val="tx1"/>
                </a:solidFill>
                <a:latin typeface="Calibri" panose="020F0502020204030204" pitchFamily="34" charset="0"/>
                <a:cs typeface="Calibri" panose="020F0502020204030204" pitchFamily="34" charset="0"/>
              </a:rPr>
              <a:t> 1 м</a:t>
            </a:r>
            <a:r>
              <a:rPr lang="ru-RU" sz="1600" baseline="30000" dirty="0">
                <a:solidFill>
                  <a:schemeClr val="tx1"/>
                </a:solidFill>
                <a:latin typeface="Calibri" panose="020F0502020204030204" pitchFamily="34" charset="0"/>
                <a:cs typeface="Calibri" panose="020F0502020204030204" pitchFamily="34" charset="0"/>
              </a:rPr>
              <a:t>3</a:t>
            </a:r>
            <a:r>
              <a:rPr lang="ru-RU" sz="1600" dirty="0">
                <a:solidFill>
                  <a:schemeClr val="tx1"/>
                </a:solidFill>
                <a:latin typeface="Calibri" panose="020F0502020204030204" pitchFamily="34" charset="0"/>
                <a:cs typeface="Calibri" panose="020F0502020204030204" pitchFamily="34" charset="0"/>
              </a:rPr>
              <a:t>/</a:t>
            </a:r>
            <a:r>
              <a:rPr lang="ru-RU" sz="1600" dirty="0" err="1">
                <a:solidFill>
                  <a:schemeClr val="tx1"/>
                </a:solidFill>
                <a:latin typeface="Calibri" panose="020F0502020204030204" pitchFamily="34" charset="0"/>
                <a:cs typeface="Calibri" panose="020F0502020204030204" pitchFamily="34" charset="0"/>
              </a:rPr>
              <a:t>сағ</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дейін</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Ауыл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шаруашылығында</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айдау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қондырғыларының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түрі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ыдысы</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мұнара</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қазандығы</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мұнарасыз</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желісіне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тікелей</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беретін</a:t>
            </a:r>
            <a:r>
              <a:rPr lang="ru-RU" sz="1600" dirty="0">
                <a:solidFill>
                  <a:schemeClr val="tx1"/>
                </a:solidFill>
                <a:latin typeface="Calibri" panose="020F0502020204030204" pitchFamily="34" charset="0"/>
                <a:cs typeface="Calibri" panose="020F0502020204030204" pitchFamily="34" charset="0"/>
              </a:rPr>
              <a:t>.</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495087" y="-433296"/>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13 ЛЕКЦИЯ - </a:t>
            </a:r>
            <a:r>
              <a:rPr lang="ru-RU" sz="2800" b="1" dirty="0" err="1">
                <a:solidFill>
                  <a:srgbClr val="002060"/>
                </a:solidFill>
                <a:latin typeface="Calibri" panose="020F0502020204030204" pitchFamily="34" charset="0"/>
                <a:cs typeface="Calibri" panose="020F0502020204030204" pitchFamily="34" charset="0"/>
              </a:rPr>
              <a:t>Сумен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жабдықтауды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және</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суаруды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5" name="TextBox 4">
            <a:extLst>
              <a:ext uri="{FF2B5EF4-FFF2-40B4-BE49-F238E27FC236}">
                <a16:creationId xmlns:a16="http://schemas.microsoft.com/office/drawing/2014/main" id="{9B76DBB6-7439-4EA5-B720-14733FAAFAFD}"/>
              </a:ext>
            </a:extLst>
          </p:cNvPr>
          <p:cNvSpPr txBox="1"/>
          <p:nvPr/>
        </p:nvSpPr>
        <p:spPr>
          <a:xfrm>
            <a:off x="212203" y="649833"/>
            <a:ext cx="11925750" cy="5078313"/>
          </a:xfrm>
          <a:prstGeom prst="rect">
            <a:avLst/>
          </a:prstGeom>
          <a:noFill/>
        </p:spPr>
        <p:txBody>
          <a:bodyPr wrap="square">
            <a:spAutoFit/>
          </a:bodyPr>
          <a:lstStyle/>
          <a:p>
            <a:pPr algn="just"/>
            <a:r>
              <a:rPr lang="ru-KZ" b="1" dirty="0">
                <a:latin typeface="Calibri" panose="020F0502020204030204" pitchFamily="34" charset="0"/>
                <a:cs typeface="Calibri" panose="020F0502020204030204" pitchFamily="34" charset="0"/>
              </a:rPr>
              <a:t>	13.2 Шаруа қожалықтары мен елді мекендердің су айдау жүйелерін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Ауа-су қазандығы (гидропневматикалық аккумулятор) бар VU типті автоматты мұнарасыз сорғы су көтергіш қондырғысы 25-тен 80 м-ге дейінгі қысыммен 5 м тереңдікке дейінгі ашық су қоймаларынан және шахталық ұңғымалардан су көтеруге арналған сорғыш қондырғының 2 қабылдау сүзгісі бар сору құбыры 7 (13.1-сурет), ағызу 3 және су құбыры 12 өшіру клапандары 5 бар құбырлар, қысым датчигі 8 бар ауа-су ыдысы 4 және ағынды ауа араластырғыш камерасы 6, ауа клапаны 7, ағыны 10 және диффузоры 11 бар қоректендіру реттегіші. Автоматты режимде басқару тізбегі келесідей жұмыс істейді. Тұтынушыға су қазандықтағы судың үстінде орналасқан ауа жастықшасының қысымымен беріледі.</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Ауыл шаруашылығын сумен жабдықтауға арналған сорғы қондырғыларының 90% дейін суасты электр қозғалтқыштары бар Рожновский сорғы мұнаралары (13.2, а суретін қараңыз). ECV типті суасты электр сорғылары (Е – электрлік суасты, С – орталықтан тепкіш, В – су үшін) 12...680 м қысымда өнімділігі 0,63...1000 м3/сағ шығарылады.</a:t>
            </a:r>
          </a:p>
          <a:p>
            <a:pPr algn="just"/>
            <a:r>
              <a:rPr lang="ru-KZ" dirty="0">
                <a:latin typeface="Calibri" panose="020F0502020204030204" pitchFamily="34" charset="0"/>
                <a:cs typeface="Calibri" panose="020F0502020204030204" pitchFamily="34" charset="0"/>
              </a:rPr>
              <a:t> Көп сатылы сорғы 2 бар монолиттегі 1 су көтергіш құбырларға 3 бекітілген және ұңғымаға түсірілген 5. Құбырлар 11-бөлмеде орнатылған плитадан 7 аспалы. Ұңғымалар диаметрі 100 қаптама құбырларынан жасалған. ..450 мм. </a:t>
            </a:r>
          </a:p>
          <a:p>
            <a:pPr algn="just"/>
            <a:r>
              <a:rPr lang="ru-KZ" dirty="0">
                <a:latin typeface="Calibri" panose="020F0502020204030204" pitchFamily="34" charset="0"/>
                <a:cs typeface="Calibri" panose="020F0502020204030204" pitchFamily="34" charset="0"/>
              </a:rPr>
              <a:t>Электр қозғалтқыштары құрғақ, жартылай құрғақ және маймен немесе сумен толтырылады. Ең көп таралған электр қозғалтқыштары сумен толтырылады. Резеңке-металл немесе пластикалық мойынтіректерді де сумен майлайды. Электр қозғалтқышына кабель 6 қосылған, су көтергіш құбырларға қысқыштармен 4 бекітілген.</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pic>
        <p:nvPicPr>
          <p:cNvPr id="4" name="Рисунок 3">
            <a:extLst>
              <a:ext uri="{FF2B5EF4-FFF2-40B4-BE49-F238E27FC236}">
                <a16:creationId xmlns:a16="http://schemas.microsoft.com/office/drawing/2014/main" id="{9E23FB17-1B86-E8AA-6A0D-93A8F3B487DB}"/>
              </a:ext>
            </a:extLst>
          </p:cNvPr>
          <p:cNvPicPr>
            <a:picLocks noChangeAspect="1"/>
          </p:cNvPicPr>
          <p:nvPr/>
        </p:nvPicPr>
        <p:blipFill>
          <a:blip r:embed="rId3"/>
          <a:stretch>
            <a:fillRect/>
          </a:stretch>
        </p:blipFill>
        <p:spPr>
          <a:xfrm>
            <a:off x="1730656" y="638054"/>
            <a:ext cx="9753132" cy="4640002"/>
          </a:xfrm>
          <a:prstGeom prst="rect">
            <a:avLst/>
          </a:prstGeom>
        </p:spPr>
      </p:pic>
      <p:sp>
        <p:nvSpPr>
          <p:cNvPr id="7" name="TextBox 6">
            <a:extLst>
              <a:ext uri="{FF2B5EF4-FFF2-40B4-BE49-F238E27FC236}">
                <a16:creationId xmlns:a16="http://schemas.microsoft.com/office/drawing/2014/main" id="{A7B95DBE-61F6-98C8-051C-4C58E5C21CDE}"/>
              </a:ext>
            </a:extLst>
          </p:cNvPr>
          <p:cNvSpPr txBox="1"/>
          <p:nvPr/>
        </p:nvSpPr>
        <p:spPr>
          <a:xfrm>
            <a:off x="2300468" y="5753940"/>
            <a:ext cx="8406114"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13.1 сурет - ВУ типті су көтергіш қондырғының технологиялық (а) және негізгі электрлік (б) басқару схемалары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5" name="TextBox 4">
            <a:extLst>
              <a:ext uri="{FF2B5EF4-FFF2-40B4-BE49-F238E27FC236}">
                <a16:creationId xmlns:a16="http://schemas.microsoft.com/office/drawing/2014/main" id="{4FE7596E-C1AE-B780-F1C0-02CD12A9BE94}"/>
              </a:ext>
            </a:extLst>
          </p:cNvPr>
          <p:cNvSpPr txBox="1"/>
          <p:nvPr/>
        </p:nvSpPr>
        <p:spPr>
          <a:xfrm>
            <a:off x="533513" y="1028343"/>
            <a:ext cx="11124973" cy="4801314"/>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Сору бөлігінде судағы үлкен қоспаларды ұстайтын тор бар. Су мұнарасының 12 резервуары қаңылтыр болаттан дәнекерленген және кірпіш, темірбетон немесе металл тірекке орнатылған. Резервуарға қысымды тарату құбыры 10 қосылады, қысымды құбырдың ұшы жоғарғы деңгейге шығарылады, ал төменгі деңгейде кері клапан арқылы резервуардан су ағызылады. Резервуар сыртқы 17 және ішкі 18 баспалдақпен, люкпен 16, желдеткіш клапанмен 15, деңгей датчиктерімен 14 және сорғы жоғарғы деңгей датчиктерінен ажыратылмаған жағдайда резервуардың суға шамадан тыс толтырылуын болдырмайтын су төгетін құбырмен 13 жабдықталған. . Су құбырында манометр 8 және клапандар 9 орнатылған.</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Электрод деңгейінің сенсоры (13.2, б-сурет) қорғаныс корпусынан 20, сенсорды резервуарға және құбырлы электродтарға орнатуға арналған кронштейннен 19 тұрады: жоғарғы деңгей 21, төменгі деңгей 23 және жалпы 22. Орталық электродтың ішінде электродтардың қатып қалмауы үшін суық уақытта қосылатын қыздыру элементі.</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13.2, в суретте ПЭТ типті су айдау мұнарасының электрлік басқару сұлбасы көрсетілген. Ол электр сорғыны қолмен және автоматты режимдерде іске қосуға және тоқтатуға мүмкіндік береді, электр қозғалтқышын шамадан тыс жүктемелерден және қысқа тұйықталудан қорғайды, сигнал шамдарының көмегімен сорғының қосу және өшіру күйін береді.</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pic>
        <p:nvPicPr>
          <p:cNvPr id="4" name="Рисунок 3">
            <a:extLst>
              <a:ext uri="{FF2B5EF4-FFF2-40B4-BE49-F238E27FC236}">
                <a16:creationId xmlns:a16="http://schemas.microsoft.com/office/drawing/2014/main" id="{BD516DA7-DD65-0844-595E-0A6DD7C196BE}"/>
              </a:ext>
            </a:extLst>
          </p:cNvPr>
          <p:cNvPicPr>
            <a:picLocks noChangeAspect="1"/>
          </p:cNvPicPr>
          <p:nvPr/>
        </p:nvPicPr>
        <p:blipFill>
          <a:blip r:embed="rId3"/>
          <a:stretch>
            <a:fillRect/>
          </a:stretch>
        </p:blipFill>
        <p:spPr>
          <a:xfrm>
            <a:off x="740780" y="439838"/>
            <a:ext cx="10743008" cy="5428527"/>
          </a:xfrm>
          <a:prstGeom prst="rect">
            <a:avLst/>
          </a:prstGeom>
        </p:spPr>
      </p:pic>
      <p:sp>
        <p:nvSpPr>
          <p:cNvPr id="8" name="TextBox 7">
            <a:extLst>
              <a:ext uri="{FF2B5EF4-FFF2-40B4-BE49-F238E27FC236}">
                <a16:creationId xmlns:a16="http://schemas.microsoft.com/office/drawing/2014/main" id="{204CD8F9-624C-8841-3972-3465195888D8}"/>
              </a:ext>
            </a:extLst>
          </p:cNvPr>
          <p:cNvSpPr txBox="1"/>
          <p:nvPr/>
        </p:nvSpPr>
        <p:spPr>
          <a:xfrm>
            <a:off x="2276343" y="6037684"/>
            <a:ext cx="9019572"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13.2 сурет - Суасты электр қозғалтқышы бар мұнара су сорғысы (а), су деңгейі датчигі тізбегі (б) және электрлік басқару схемасы (c)</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F77B-9209-6DC6-A782-A4AC2AA910A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87EDF3-4F12-725A-0EF1-24D670E6515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0DA535BF-2B59-604F-BCDB-E267D238E879}"/>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5" name="TextBox 4">
            <a:extLst>
              <a:ext uri="{FF2B5EF4-FFF2-40B4-BE49-F238E27FC236}">
                <a16:creationId xmlns:a16="http://schemas.microsoft.com/office/drawing/2014/main" id="{267DA63B-5B03-7B89-7785-BB688FE60A99}"/>
              </a:ext>
            </a:extLst>
          </p:cNvPr>
          <p:cNvSpPr txBox="1"/>
          <p:nvPr/>
        </p:nvSpPr>
        <p:spPr>
          <a:xfrm>
            <a:off x="196770" y="552474"/>
            <a:ext cx="11662765" cy="3139321"/>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13.3 Мелиорациялық жүйелердің сорғы станцияларын автоматтандыру</a:t>
            </a:r>
          </a:p>
          <a:p>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	Сорғы станцияларын автоматтандыру схемалары электр қозғалтқыштарын іске қосуды және тоқтатуды, сорғыларды толтыруды, өшіру клапандарын басқаруды, қысымды құбырларды су балғасынан қорғауды, авариялар кезінде жабдықты қорғауды, жабдықтың қалыпты және қалыпты емес жұмыс режимдері туралы сигнал беруді, ағынды бақылауды және өлшеуді, қысым, су деңгейі және т.б. б.</a:t>
            </a:r>
          </a:p>
          <a:p>
            <a:pPr algn="just"/>
            <a:r>
              <a:rPr lang="ru-KZ" dirty="0">
                <a:latin typeface="Calibri" panose="020F0502020204030204" pitchFamily="34" charset="0"/>
                <a:cs typeface="Calibri" panose="020F0502020204030204" pitchFamily="34" charset="0"/>
              </a:rPr>
              <a:t>	Мысал ретінде сорғыны сумен алдын ала толтырумен және су алатын құрылыстағы су деңгейін бақылаумен суару сорғы станциясын автоматтандыруды қарастырайық (13.3, а, б суретін қараңыз). Қолмен басқару режимінде SA қосқышы P күйіне орнатылады және жабдықтың жұмысы SB1...SB6 түймелері арқылы басқарылады.</a:t>
            </a:r>
          </a:p>
          <a:p>
            <a:r>
              <a:rPr lang="ru-KZ" dirty="0">
                <a:latin typeface="Calibri" panose="020F0502020204030204" pitchFamily="34" charset="0"/>
                <a:cs typeface="Calibri" panose="020F0502020204030204" pitchFamily="34" charset="0"/>
              </a:rPr>
              <a:t>	Автоматты режимде SA қосқышы А күйіне орнатылады, содан кейін тізбек уақыт диаграммасына сәйкес жұмыс істейді (13.3, в-сурет).</a:t>
            </a:r>
          </a:p>
        </p:txBody>
      </p:sp>
    </p:spTree>
    <p:extLst>
      <p:ext uri="{BB962C8B-B14F-4D97-AF65-F5344CB8AC3E}">
        <p14:creationId xmlns:p14="http://schemas.microsoft.com/office/powerpoint/2010/main" val="124948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4B9D5-9F3C-5BE4-DDDA-64FD9B9AF82B}"/>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EA2D8E5-5636-B062-826B-F9787FF55B9E}"/>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92779438-2711-0F64-FA6B-2088875FDA06}"/>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8</a:t>
            </a:r>
            <a:endParaRPr lang="ru-RU" dirty="0">
              <a:solidFill>
                <a:schemeClr val="bg1"/>
              </a:solidFill>
            </a:endParaRPr>
          </a:p>
        </p:txBody>
      </p:sp>
      <p:pic>
        <p:nvPicPr>
          <p:cNvPr id="5" name="Рисунок 4">
            <a:extLst>
              <a:ext uri="{FF2B5EF4-FFF2-40B4-BE49-F238E27FC236}">
                <a16:creationId xmlns:a16="http://schemas.microsoft.com/office/drawing/2014/main" id="{591A9A09-09DB-8AE1-C54F-E1DD0EEBF00D}"/>
              </a:ext>
            </a:extLst>
          </p:cNvPr>
          <p:cNvPicPr>
            <a:picLocks noChangeAspect="1"/>
          </p:cNvPicPr>
          <p:nvPr/>
        </p:nvPicPr>
        <p:blipFill>
          <a:blip r:embed="rId3"/>
          <a:stretch>
            <a:fillRect/>
          </a:stretch>
        </p:blipFill>
        <p:spPr>
          <a:xfrm>
            <a:off x="2653920" y="56798"/>
            <a:ext cx="2792993" cy="3859200"/>
          </a:xfrm>
          <a:prstGeom prst="rect">
            <a:avLst/>
          </a:prstGeom>
        </p:spPr>
      </p:pic>
      <p:pic>
        <p:nvPicPr>
          <p:cNvPr id="8" name="Рисунок 7">
            <a:extLst>
              <a:ext uri="{FF2B5EF4-FFF2-40B4-BE49-F238E27FC236}">
                <a16:creationId xmlns:a16="http://schemas.microsoft.com/office/drawing/2014/main" id="{C8583F0A-C295-443F-F201-F0EDF99E6391}"/>
              </a:ext>
            </a:extLst>
          </p:cNvPr>
          <p:cNvPicPr>
            <a:picLocks noChangeAspect="1"/>
          </p:cNvPicPr>
          <p:nvPr/>
        </p:nvPicPr>
        <p:blipFill>
          <a:blip r:embed="rId4"/>
          <a:stretch>
            <a:fillRect/>
          </a:stretch>
        </p:blipFill>
        <p:spPr>
          <a:xfrm>
            <a:off x="5719984" y="114786"/>
            <a:ext cx="4914900" cy="4534222"/>
          </a:xfrm>
          <a:prstGeom prst="rect">
            <a:avLst/>
          </a:prstGeom>
        </p:spPr>
      </p:pic>
      <p:pic>
        <p:nvPicPr>
          <p:cNvPr id="10" name="Рисунок 9">
            <a:extLst>
              <a:ext uri="{FF2B5EF4-FFF2-40B4-BE49-F238E27FC236}">
                <a16:creationId xmlns:a16="http://schemas.microsoft.com/office/drawing/2014/main" id="{8863EF83-087C-63B6-507C-98EEAB94B4E0}"/>
              </a:ext>
            </a:extLst>
          </p:cNvPr>
          <p:cNvPicPr>
            <a:picLocks noChangeAspect="1"/>
          </p:cNvPicPr>
          <p:nvPr/>
        </p:nvPicPr>
        <p:blipFill>
          <a:blip r:embed="rId5"/>
          <a:stretch>
            <a:fillRect/>
          </a:stretch>
        </p:blipFill>
        <p:spPr>
          <a:xfrm>
            <a:off x="1313305" y="3915998"/>
            <a:ext cx="4133608" cy="2057144"/>
          </a:xfrm>
          <a:prstGeom prst="rect">
            <a:avLst/>
          </a:prstGeom>
        </p:spPr>
      </p:pic>
      <p:sp>
        <p:nvSpPr>
          <p:cNvPr id="12" name="TextBox 11">
            <a:extLst>
              <a:ext uri="{FF2B5EF4-FFF2-40B4-BE49-F238E27FC236}">
                <a16:creationId xmlns:a16="http://schemas.microsoft.com/office/drawing/2014/main" id="{CE3C42B2-7F2B-8A5B-A789-162FB9AA8117}"/>
              </a:ext>
            </a:extLst>
          </p:cNvPr>
          <p:cNvSpPr txBox="1"/>
          <p:nvPr/>
        </p:nvSpPr>
        <p:spPr>
          <a:xfrm>
            <a:off x="803662" y="6154871"/>
            <a:ext cx="11110210"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13.3-сурет - Суару сорғы станциясының технологиялық (а) және негізгі электрлік (б) басқару схемалары және оның жұмыс істеу уақытының диаграммасы (в)</a:t>
            </a:r>
          </a:p>
        </p:txBody>
      </p:sp>
    </p:spTree>
    <p:extLst>
      <p:ext uri="{BB962C8B-B14F-4D97-AF65-F5344CB8AC3E}">
        <p14:creationId xmlns:p14="http://schemas.microsoft.com/office/powerpoint/2010/main" val="3917954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34792-E10E-F5AD-DDFB-ECC8486F3967}"/>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51750A5-16EE-FFB1-21FA-47DB3E5F89D8}"/>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21D4DD22-79B7-6039-6C18-D5C6A16DE448}"/>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4" name="TextBox 3">
            <a:extLst>
              <a:ext uri="{FF2B5EF4-FFF2-40B4-BE49-F238E27FC236}">
                <a16:creationId xmlns:a16="http://schemas.microsoft.com/office/drawing/2014/main" id="{3AC7AF6A-3E22-119F-1768-5ED0F8861378}"/>
              </a:ext>
            </a:extLst>
          </p:cNvPr>
          <p:cNvSpPr txBox="1"/>
          <p:nvPr/>
        </p:nvSpPr>
        <p:spPr>
          <a:xfrm>
            <a:off x="509287" y="1372690"/>
            <a:ext cx="10648708" cy="2862322"/>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Су қабылдау құрылымындағы деңгей ең төменгі рұқсат етілген мәнге дейін төмендеген кезде деңгей сенсорының SL</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контактілері жабылады және сорғыны толтыру желісінде орнатылған УA соленоидты клапанын қосатын KV1 релесі іске қосылады. КТ уақыт релесі сорғыны авариялық сөндіруге арналған. 	Егер, мысалы, іске қосу кезінде су су қабылдайтын құрылымға түспесе, онда KSH реактивті релесінің контактілері жабық күйінде қалады, ал уақыт релесі апаттық сигналды қосады. KV</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релесі және KM</a:t>
            </a:r>
            <a:r>
              <a:rPr lang="ru-KZ" baseline="-25000" dirty="0">
                <a:latin typeface="Calibri" panose="020F0502020204030204" pitchFamily="34" charset="0"/>
                <a:cs typeface="Calibri" panose="020F0502020204030204" pitchFamily="34" charset="0"/>
              </a:rPr>
              <a:t>1</a:t>
            </a:r>
            <a:r>
              <a:rPr lang="ru-KZ" dirty="0">
                <a:latin typeface="Calibri" panose="020F0502020204030204" pitchFamily="34" charset="0"/>
                <a:cs typeface="Calibri" panose="020F0502020204030204" pitchFamily="34" charset="0"/>
              </a:rPr>
              <a:t> магниттік стартері KV1 релесінен ажыратылды, нәтижесінде М</a:t>
            </a:r>
            <a:r>
              <a:rPr lang="ru-KZ" baseline="-25000" dirty="0">
                <a:latin typeface="Calibri" panose="020F0502020204030204" pitchFamily="34" charset="0"/>
                <a:cs typeface="Calibri" panose="020F0502020204030204" pitchFamily="34" charset="0"/>
              </a:rPr>
              <a:t>1</a:t>
            </a:r>
            <a:r>
              <a:rPr lang="ru-KZ" dirty="0">
                <a:latin typeface="Calibri" panose="020F0502020204030204" pitchFamily="34" charset="0"/>
                <a:cs typeface="Calibri" panose="020F0502020204030204" pitchFamily="34" charset="0"/>
              </a:rPr>
              <a:t> электр сорғысы тоқтайды, техникалық қызмет көрсету персоналы SB</a:t>
            </a:r>
            <a:r>
              <a:rPr lang="ru-KZ" baseline="-25000" dirty="0">
                <a:latin typeface="Calibri" panose="020F0502020204030204" pitchFamily="34" charset="0"/>
                <a:cs typeface="Calibri" panose="020F0502020204030204" pitchFamily="34" charset="0"/>
              </a:rPr>
              <a:t>4</a:t>
            </a:r>
            <a:r>
              <a:rPr lang="ru-KZ" dirty="0">
                <a:latin typeface="Calibri" panose="020F0502020204030204" pitchFamily="34" charset="0"/>
                <a:cs typeface="Calibri" panose="020F0502020204030204" pitchFamily="34" charset="0"/>
              </a:rPr>
              <a:t> босату түймесін басқанға дейін авариялық реле қосылады. Сонымен </a:t>
            </a:r>
            <a:r>
              <a:rPr lang="ru-KZ">
                <a:latin typeface="Calibri" panose="020F0502020204030204" pitchFamily="34" charset="0"/>
                <a:cs typeface="Calibri" panose="020F0502020204030204" pitchFamily="34" charset="0"/>
              </a:rPr>
              <a:t>бірге УA </a:t>
            </a:r>
            <a:r>
              <a:rPr lang="ru-KZ" dirty="0">
                <a:latin typeface="Calibri" panose="020F0502020204030204" pitchFamily="34" charset="0"/>
                <a:cs typeface="Calibri" panose="020F0502020204030204" pitchFamily="34" charset="0"/>
              </a:rPr>
              <a:t>соленоидты клапаны өшеді. Сорғыны өшіру схемасының жұмысының дәл осындай реттілігі сумен жабдықтауда кездейсоқ үзіліс болған жағдайда болады (13.3, в-суреттегі нүктелі сызықтар).</a:t>
            </a:r>
          </a:p>
        </p:txBody>
      </p:sp>
    </p:spTree>
    <p:extLst>
      <p:ext uri="{BB962C8B-B14F-4D97-AF65-F5344CB8AC3E}">
        <p14:creationId xmlns:p14="http://schemas.microsoft.com/office/powerpoint/2010/main" val="4227627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8</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2.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1524</Words>
  <Application>Microsoft Macintosh PowerPoint</Application>
  <PresentationFormat>Широкоэкранный</PresentationFormat>
  <Paragraphs>78</Paragraphs>
  <Slides>12</Slides>
  <Notes>12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2024-10-10T10:16:19Z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